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1" r:id="rId7"/>
    <p:sldId id="262" r:id="rId8"/>
    <p:sldId id="263"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0" autoAdjust="0"/>
    <p:restoredTop sz="94660"/>
  </p:normalViewPr>
  <p:slideViewPr>
    <p:cSldViewPr snapToGrid="0">
      <p:cViewPr varScale="1">
        <p:scale>
          <a:sx n="72" d="100"/>
          <a:sy n="72" d="100"/>
        </p:scale>
        <p:origin x="56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84F8B24-92A6-447B-9821-79B2D58F1A00}" type="datetimeFigureOut">
              <a:rPr lang="fr-FR" smtClean="0"/>
              <a:t>06/12/2017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7B6EC2-B396-42BD-BE06-EDE689B8067A}" type="slidenum">
              <a:rPr lang="fr-FR" smtClean="0"/>
              <a:t>‹N°›</a:t>
            </a:fld>
            <a:endParaRPr lang="fr-FR"/>
          </a:p>
        </p:txBody>
      </p:sp>
    </p:spTree>
    <p:extLst>
      <p:ext uri="{BB962C8B-B14F-4D97-AF65-F5344CB8AC3E}">
        <p14:creationId xmlns:p14="http://schemas.microsoft.com/office/powerpoint/2010/main" val="259179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4F8B24-92A6-447B-9821-79B2D58F1A00}" type="datetimeFigureOut">
              <a:rPr lang="fr-FR" smtClean="0"/>
              <a:t>06/12/2017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7B6EC2-B396-42BD-BE06-EDE689B8067A}" type="slidenum">
              <a:rPr lang="fr-FR" smtClean="0"/>
              <a:t>‹N°›</a:t>
            </a:fld>
            <a:endParaRPr lang="fr-FR"/>
          </a:p>
        </p:txBody>
      </p:sp>
    </p:spTree>
    <p:extLst>
      <p:ext uri="{BB962C8B-B14F-4D97-AF65-F5344CB8AC3E}">
        <p14:creationId xmlns:p14="http://schemas.microsoft.com/office/powerpoint/2010/main" val="411942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4F8B24-92A6-447B-9821-79B2D58F1A00}" type="datetimeFigureOut">
              <a:rPr lang="fr-FR" smtClean="0"/>
              <a:t>06/12/2017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7B6EC2-B396-42BD-BE06-EDE689B8067A}" type="slidenum">
              <a:rPr lang="fr-FR" smtClean="0"/>
              <a:t>‹N°›</a:t>
            </a:fld>
            <a:endParaRPr lang="fr-FR"/>
          </a:p>
        </p:txBody>
      </p:sp>
    </p:spTree>
    <p:extLst>
      <p:ext uri="{BB962C8B-B14F-4D97-AF65-F5344CB8AC3E}">
        <p14:creationId xmlns:p14="http://schemas.microsoft.com/office/powerpoint/2010/main" val="77279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4F8B24-92A6-447B-9821-79B2D58F1A00}" type="datetimeFigureOut">
              <a:rPr lang="fr-FR" smtClean="0"/>
              <a:t>06/12/2017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7B6EC2-B396-42BD-BE06-EDE689B8067A}" type="slidenum">
              <a:rPr lang="fr-FR" smtClean="0"/>
              <a:t>‹N°›</a:t>
            </a:fld>
            <a:endParaRPr lang="fr-FR"/>
          </a:p>
        </p:txBody>
      </p:sp>
    </p:spTree>
    <p:extLst>
      <p:ext uri="{BB962C8B-B14F-4D97-AF65-F5344CB8AC3E}">
        <p14:creationId xmlns:p14="http://schemas.microsoft.com/office/powerpoint/2010/main" val="337463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84F8B24-92A6-447B-9821-79B2D58F1A00}" type="datetimeFigureOut">
              <a:rPr lang="fr-FR" smtClean="0"/>
              <a:t>06/12/2017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7B6EC2-B396-42BD-BE06-EDE689B8067A}" type="slidenum">
              <a:rPr lang="fr-FR" smtClean="0"/>
              <a:t>‹N°›</a:t>
            </a:fld>
            <a:endParaRPr lang="fr-FR"/>
          </a:p>
        </p:txBody>
      </p:sp>
    </p:spTree>
    <p:extLst>
      <p:ext uri="{BB962C8B-B14F-4D97-AF65-F5344CB8AC3E}">
        <p14:creationId xmlns:p14="http://schemas.microsoft.com/office/powerpoint/2010/main" val="253333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84F8B24-92A6-447B-9821-79B2D58F1A00}" type="datetimeFigureOut">
              <a:rPr lang="fr-FR" smtClean="0"/>
              <a:t>06/12/2017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7B6EC2-B396-42BD-BE06-EDE689B8067A}" type="slidenum">
              <a:rPr lang="fr-FR" smtClean="0"/>
              <a:t>‹N°›</a:t>
            </a:fld>
            <a:endParaRPr lang="fr-FR"/>
          </a:p>
        </p:txBody>
      </p:sp>
    </p:spTree>
    <p:extLst>
      <p:ext uri="{BB962C8B-B14F-4D97-AF65-F5344CB8AC3E}">
        <p14:creationId xmlns:p14="http://schemas.microsoft.com/office/powerpoint/2010/main" val="89449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84F8B24-92A6-447B-9821-79B2D58F1A00}" type="datetimeFigureOut">
              <a:rPr lang="fr-FR" smtClean="0"/>
              <a:t>06/12/2017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C7B6EC2-B396-42BD-BE06-EDE689B8067A}" type="slidenum">
              <a:rPr lang="fr-FR" smtClean="0"/>
              <a:t>‹N°›</a:t>
            </a:fld>
            <a:endParaRPr lang="fr-FR"/>
          </a:p>
        </p:txBody>
      </p:sp>
    </p:spTree>
    <p:extLst>
      <p:ext uri="{BB962C8B-B14F-4D97-AF65-F5344CB8AC3E}">
        <p14:creationId xmlns:p14="http://schemas.microsoft.com/office/powerpoint/2010/main" val="251413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84F8B24-92A6-447B-9821-79B2D58F1A00}" type="datetimeFigureOut">
              <a:rPr lang="fr-FR" smtClean="0"/>
              <a:t>06/12/2017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C7B6EC2-B396-42BD-BE06-EDE689B8067A}" type="slidenum">
              <a:rPr lang="fr-FR" smtClean="0"/>
              <a:t>‹N°›</a:t>
            </a:fld>
            <a:endParaRPr lang="fr-FR"/>
          </a:p>
        </p:txBody>
      </p:sp>
    </p:spTree>
    <p:extLst>
      <p:ext uri="{BB962C8B-B14F-4D97-AF65-F5344CB8AC3E}">
        <p14:creationId xmlns:p14="http://schemas.microsoft.com/office/powerpoint/2010/main" val="233639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4F8B24-92A6-447B-9821-79B2D58F1A00}" type="datetimeFigureOut">
              <a:rPr lang="fr-FR" smtClean="0"/>
              <a:t>06/12/2017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C7B6EC2-B396-42BD-BE06-EDE689B8067A}" type="slidenum">
              <a:rPr lang="fr-FR" smtClean="0"/>
              <a:t>‹N°›</a:t>
            </a:fld>
            <a:endParaRPr lang="fr-FR"/>
          </a:p>
        </p:txBody>
      </p:sp>
    </p:spTree>
    <p:extLst>
      <p:ext uri="{BB962C8B-B14F-4D97-AF65-F5344CB8AC3E}">
        <p14:creationId xmlns:p14="http://schemas.microsoft.com/office/powerpoint/2010/main" val="249248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4F8B24-92A6-447B-9821-79B2D58F1A00}" type="datetimeFigureOut">
              <a:rPr lang="fr-FR" smtClean="0"/>
              <a:t>06/12/2017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7B6EC2-B396-42BD-BE06-EDE689B8067A}" type="slidenum">
              <a:rPr lang="fr-FR" smtClean="0"/>
              <a:t>‹N°›</a:t>
            </a:fld>
            <a:endParaRPr lang="fr-FR"/>
          </a:p>
        </p:txBody>
      </p:sp>
    </p:spTree>
    <p:extLst>
      <p:ext uri="{BB962C8B-B14F-4D97-AF65-F5344CB8AC3E}">
        <p14:creationId xmlns:p14="http://schemas.microsoft.com/office/powerpoint/2010/main" val="356495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4F8B24-92A6-447B-9821-79B2D58F1A00}" type="datetimeFigureOut">
              <a:rPr lang="fr-FR" smtClean="0"/>
              <a:t>06/12/2017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7B6EC2-B396-42BD-BE06-EDE689B8067A}" type="slidenum">
              <a:rPr lang="fr-FR" smtClean="0"/>
              <a:t>‹N°›</a:t>
            </a:fld>
            <a:endParaRPr lang="fr-FR"/>
          </a:p>
        </p:txBody>
      </p:sp>
    </p:spTree>
    <p:extLst>
      <p:ext uri="{BB962C8B-B14F-4D97-AF65-F5344CB8AC3E}">
        <p14:creationId xmlns:p14="http://schemas.microsoft.com/office/powerpoint/2010/main" val="355387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F8B24-92A6-447B-9821-79B2D58F1A00}" type="datetimeFigureOut">
              <a:rPr lang="fr-FR" smtClean="0"/>
              <a:t>06/12/2017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B6EC2-B396-42BD-BE06-EDE689B8067A}" type="slidenum">
              <a:rPr lang="fr-FR" smtClean="0"/>
              <a:t>‹N°›</a:t>
            </a:fld>
            <a:endParaRPr lang="fr-FR"/>
          </a:p>
        </p:txBody>
      </p:sp>
    </p:spTree>
    <p:extLst>
      <p:ext uri="{BB962C8B-B14F-4D97-AF65-F5344CB8AC3E}">
        <p14:creationId xmlns:p14="http://schemas.microsoft.com/office/powerpoint/2010/main" val="147002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ome.cern/f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1600" y="442913"/>
            <a:ext cx="9101138" cy="1071562"/>
          </a:xfrm>
        </p:spPr>
        <p:txBody>
          <a:bodyPr>
            <a:normAutofit/>
          </a:bodyPr>
          <a:lstStyle/>
          <a:p>
            <a:r>
              <a:rPr lang="fr-FR" sz="4400" b="1" dirty="0" smtClean="0"/>
              <a:t>Visites du CERN du 3 et 23 mars 2017</a:t>
            </a:r>
            <a:endParaRPr lang="fr-FR" sz="4400" b="1" dirty="0"/>
          </a:p>
        </p:txBody>
      </p:sp>
      <p:sp>
        <p:nvSpPr>
          <p:cNvPr id="4" name="Rectangle 3"/>
          <p:cNvSpPr>
            <a:spLocks noChangeArrowheads="1"/>
          </p:cNvSpPr>
          <p:nvPr/>
        </p:nvSpPr>
        <p:spPr bwMode="auto">
          <a:xfrm>
            <a:off x="-190430728" y="4371510"/>
            <a:ext cx="17645149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Parmi les activités de notre région, la visite de sites scientifiques d’importance internationale où travaillent de nombreux personnels du CNRS et universitaires nous semble importante. Dans le domaine physique, la région Rhône-Alpes est riche de laboratoires de réputation mondiale : l’Institut Laue-Langevin (ILL) et l’ESRF (radiation synchrotronique) à Grenoble, le laboratoire souterrain de Modane (LSM) et plus particulièrement le CERN (laboratoire mondial de physique des particules) à cheval sur la frontière franco-suisse dans le pays de Gex.</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Quelques mots sur le CERN. Ce laboratoire (CERN = Conseil Européen pour la Recherche Nucléaire), qui a été créé il y a plus de 60 ans maintenant, a pour mission essentielle de fournir aux physiciens du monde entier un complexe d’accélérateurs de particules alimentant de nombreuses expériences internationales dédiées à la compréhension des composants de la matière et des forces qui agissent entre eux (en gros répondre aux questions naïves : de quoi l’univers - dont nous-mêmes - est fait et comment ça marche ?). Il regroupe 23 états membres européens qui contribuent selon leur PIB et de nombreux états associés du monde entier (USA, Russie, Inde, Chine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etc</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 qui contribuent par des équipements spécifiques). C’est actuellement le laboratoire unique au monde qui permet d’atteindre les énergies les plus élevées grâce au LHC (Large Hadron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Collider</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mis en œuvre en 2010), le collisionneur le plus puissant du monde permettant d’atteindre 13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TeV</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Tera</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-électron volts) soit d’approcher de quelques picosecondes les conditions extrêmes qui ont régné au moment du Big-Bang, instants où le boson de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Higgs</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cette particule tant attendue depuis une quarantaine d’années, a commencé à structurer notre univers (pour rappel : cette particule est responsable de la masse des particules élémentaires). Le LHC est situé 100 m sous terre, il a une circonférence de 27 km, et est équipé de quatre grandes expériences (ATLAS, CMS,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LHCb</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et ALICE) situées dans quatre cavernes. Ce sont ATLAS et CMS, les deux plus grosses expériences, qui ont mis en évidence le boson de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Higgs</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Deux visites du CERN ont donc été organisées le 3 et 23 mars 2017 avec l’aide de chercheurs CNRS de Lyon (plus précisément de l’Institut de Physique Nucléaire de Lyon) basés au CERN et travaillant dans l’une des expériences (CMS) qui a observé en 2012 le fameux boson de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Higgs</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Chacune des visites a été réalisée en deux ou trois étapes :</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Arrivée en milieu de matinée sur le site du CERN, à 10 km environ avant le centre de Genève et tout proche de la frontière franco-suisse et de la commune de St Genis-Pouilly. L’entrée principale du laboratoire où sont enregistrés les visiteurs est marquée par une structure tout en bois appelée le Globe (offerte par la Suisse) et qui abrite de façon permanente une exposition dédiée à ‘la physique des deux infinis’ (de l’infiniment petit à l’infiniment grand), expliquant la finalité des recherches dans ce domaine de physique fondamentale. Sur le chemin du restaurant, nous avons pu visiter les restes du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Synchro-cyclotron</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premier accélérateur de 600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Mev</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du CERN, visite guidée par Maxime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Gouzevitch</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Chargé de Recherche CNRS.</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Après un repas sur le site principal (restaurant self où l’on côtoie des chercheurs/ingénieurs du monde entier, mais aussi de très nombreux étudiants et jeunes lycéens en voyage d’étude), départ pour le village de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Cessy</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dans le pays de Gex où se situe l’expérience CMS. Sur le site du puits P5 de CMS, accueil en surface par notre ‘guide’ Jean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Fay</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Directeur de Recherche au CNRS, qui nous présente l’expérience et annonce les points forts de la visite. Ensuite descente auprès du détecteur CMS, gigantesque empilage de détecteurs complexes de 14000 tonnes … C’est vraiment un aperçu impressionnant de ce qu’est la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Big</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Science’. Les commentaires et explications de J. </a:t>
            </a:r>
            <a:r>
              <a:rPr kumimoji="0" lang="fr-FR" altLang="fr-FR" sz="2400" b="0" i="0" u="none" strike="noStrike" cap="none" normalizeH="0" baseline="0" dirty="0" err="1"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Fay</a:t>
            </a: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ont rendu cette visite passionnante qui a duré au moins deux bonnes heures.</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Enfin retour sur le site principal en terminant (pour certains d’entre nous) la journée par une rapide visite du ‘Microcosme’, situé en face du Globe, qui expose de façon permanente à la manière d’un ‘mini Palais des Sciences’ les techniques d’accélération et de détection des particules. Si l’on veut, on peut y rester une journée entière tant ce qui est présenté est riche.</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Les photos ci-dessous illustrent certaines étapes de nos visites.</a:t>
            </a:r>
            <a:endParaRPr kumimoji="0" lang="fr-FR" altLang="fr-F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smtClean="0">
              <a:ln>
                <a:noFill/>
              </a:ln>
              <a:solidFill>
                <a:schemeClr val="tx1"/>
              </a:solidFill>
              <a:effectLst/>
            </a:endParaRPr>
          </a:p>
        </p:txBody>
      </p:sp>
      <p:sp>
        <p:nvSpPr>
          <p:cNvPr id="5" name="Rectangle 4"/>
          <p:cNvSpPr/>
          <p:nvPr/>
        </p:nvSpPr>
        <p:spPr>
          <a:xfrm>
            <a:off x="428841" y="2601795"/>
            <a:ext cx="10986655" cy="3539430"/>
          </a:xfrm>
          <a:prstGeom prst="rect">
            <a:avLst/>
          </a:prstGeom>
        </p:spPr>
        <p:txBody>
          <a:bodyPr wrap="square">
            <a:spAutoFit/>
          </a:bodyPr>
          <a:lstStyle/>
          <a:p>
            <a:pPr lvl="0" algn="just"/>
            <a:r>
              <a:rPr lang="fr-FR" sz="2800" dirty="0">
                <a:solidFill>
                  <a:prstClr val="black"/>
                </a:solidFill>
                <a:latin typeface="Times" panose="02020603050405020304" pitchFamily="18" charset="0"/>
                <a:ea typeface="Times New Roman" panose="02020603050405020304" pitchFamily="18" charset="0"/>
                <a:cs typeface="Times New Roman" panose="02020603050405020304" pitchFamily="18" charset="0"/>
              </a:rPr>
              <a:t>Parmi les activités de notre région, la visite de sites scientifiques d’importance internationale où travaillent de nombreux personnels du CNRS et universitaires nous semble </a:t>
            </a:r>
            <a:r>
              <a:rPr lang="fr-FR" sz="2800" dirty="0" smtClean="0">
                <a:solidFill>
                  <a:prstClr val="black"/>
                </a:solidFill>
                <a:latin typeface="Times" panose="02020603050405020304" pitchFamily="18" charset="0"/>
                <a:ea typeface="Times New Roman" panose="02020603050405020304" pitchFamily="18" charset="0"/>
                <a:cs typeface="Times New Roman" panose="02020603050405020304" pitchFamily="18" charset="0"/>
              </a:rPr>
              <a:t>intéressante</a:t>
            </a:r>
            <a:r>
              <a:rPr lang="fr-FR" sz="2800" dirty="0">
                <a:solidFill>
                  <a:prstClr val="black"/>
                </a:solidFill>
                <a:latin typeface="Times" panose="02020603050405020304" pitchFamily="18" charset="0"/>
                <a:ea typeface="Times New Roman" panose="02020603050405020304" pitchFamily="18" charset="0"/>
                <a:cs typeface="Times New Roman" panose="02020603050405020304" pitchFamily="18" charset="0"/>
              </a:rPr>
              <a:t>. Dans le domaine physique, la région Rhône-Alpes est riche de laboratoires de réputation mondiale : l’Institut Laue-Langevin (ILL) et l’ESRF (radiation synchrotronique) à Grenoble, le laboratoire souterrain de Modane (LSM) et plus particulièrement le CERN (laboratoire mondial de physique des particules) à cheval sur la frontière franco-suisse dans le pays de Gex.</a:t>
            </a:r>
          </a:p>
        </p:txBody>
      </p:sp>
    </p:spTree>
    <p:extLst>
      <p:ext uri="{BB962C8B-B14F-4D97-AF65-F5344CB8AC3E}">
        <p14:creationId xmlns:p14="http://schemas.microsoft.com/office/powerpoint/2010/main" val="2035775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33917" y="591671"/>
            <a:ext cx="5271248" cy="646331"/>
          </a:xfrm>
          <a:prstGeom prst="rect">
            <a:avLst/>
          </a:prstGeom>
          <a:noFill/>
        </p:spPr>
        <p:txBody>
          <a:bodyPr wrap="square" rtlCol="0">
            <a:spAutoFit/>
          </a:bodyPr>
          <a:lstStyle/>
          <a:p>
            <a:pPr algn="ctr"/>
            <a:r>
              <a:rPr lang="fr-FR" sz="3600" dirty="0" smtClean="0"/>
              <a:t>Informations sur le CERN</a:t>
            </a:r>
            <a:endParaRPr lang="fr-FR" sz="3600" dirty="0"/>
          </a:p>
        </p:txBody>
      </p:sp>
      <p:sp>
        <p:nvSpPr>
          <p:cNvPr id="3" name="ZoneTexte 2"/>
          <p:cNvSpPr txBox="1"/>
          <p:nvPr/>
        </p:nvSpPr>
        <p:spPr>
          <a:xfrm>
            <a:off x="692523" y="2043953"/>
            <a:ext cx="10952630" cy="3724096"/>
          </a:xfrm>
          <a:prstGeom prst="rect">
            <a:avLst/>
          </a:prstGeom>
          <a:noFill/>
        </p:spPr>
        <p:txBody>
          <a:bodyPr wrap="square" rtlCol="0">
            <a:spAutoFit/>
          </a:bodyPr>
          <a:lstStyle/>
          <a:p>
            <a:r>
              <a:rPr lang="fr-FR" sz="2800" dirty="0" smtClean="0"/>
              <a:t>Page Web en français: </a:t>
            </a:r>
            <a:r>
              <a:rPr lang="fr-FR" sz="2800" dirty="0" smtClean="0">
                <a:hlinkClick r:id="rId2"/>
              </a:rPr>
              <a:t>https://home.cern/fr</a:t>
            </a:r>
            <a:endParaRPr lang="fr-FR" sz="2800" dirty="0" smtClean="0"/>
          </a:p>
          <a:p>
            <a:endParaRPr lang="fr-FR" sz="2800" dirty="0"/>
          </a:p>
          <a:p>
            <a:r>
              <a:rPr lang="fr-FR" sz="2000" dirty="0" smtClean="0"/>
              <a:t>Il y a des visites organisées toute l’année, mais il faut s’y prendre bien à l’avance tant la demande est forte de la part de toutes les universités/écoles d’Europe.</a:t>
            </a:r>
          </a:p>
          <a:p>
            <a:r>
              <a:rPr lang="fr-FR" sz="2000" dirty="0" smtClean="0"/>
              <a:t>Les visites les plus intéressantes des installations se font en hiver, de janvier à mars pendant ce que l’on appelle le ‘</a:t>
            </a:r>
            <a:r>
              <a:rPr lang="fr-FR" sz="2000" dirty="0" err="1" smtClean="0"/>
              <a:t>shut</a:t>
            </a:r>
            <a:r>
              <a:rPr lang="fr-FR" sz="2000" dirty="0" smtClean="0"/>
              <a:t>-down’, période de maintenance/développement et de réparation des instruments. La descente dans les puits auprès des gros détecteurs est alors autorisée et se fait uniquement en ascenseur, par groupe d’une quinzaine de personnes accompagnées par une personne assermentée. Une possibilité est de contacter un membre de l’expérience, il y aura plus de flexibilité pour caser une visite.</a:t>
            </a:r>
          </a:p>
          <a:p>
            <a:r>
              <a:rPr lang="fr-FR" sz="2000" dirty="0" smtClean="0"/>
              <a:t>Les visites du Globe et de </a:t>
            </a:r>
            <a:r>
              <a:rPr lang="fr-FR" sz="2000" dirty="0" err="1" smtClean="0"/>
              <a:t>Microscome</a:t>
            </a:r>
            <a:r>
              <a:rPr lang="fr-FR" sz="2000" dirty="0" smtClean="0"/>
              <a:t> </a:t>
            </a:r>
            <a:r>
              <a:rPr lang="fr-FR" sz="2000" smtClean="0"/>
              <a:t>sont libres. </a:t>
            </a:r>
            <a:endParaRPr lang="fr-FR" sz="2000" dirty="0"/>
          </a:p>
        </p:txBody>
      </p:sp>
    </p:spTree>
    <p:extLst>
      <p:ext uri="{BB962C8B-B14F-4D97-AF65-F5344CB8AC3E}">
        <p14:creationId xmlns:p14="http://schemas.microsoft.com/office/powerpoint/2010/main" val="290444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5153" y="111919"/>
            <a:ext cx="11282082" cy="6186309"/>
          </a:xfrm>
          <a:prstGeom prst="rect">
            <a:avLst/>
          </a:prstGeom>
        </p:spPr>
        <p:txBody>
          <a:bodyPr wrap="square">
            <a:spAutoFit/>
          </a:bodyPr>
          <a:lstStyle/>
          <a:p>
            <a:pPr algn="just">
              <a:spcAft>
                <a:spcPts val="0"/>
              </a:spcAft>
            </a:pP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Quelques mots sur le CERN. Ce laboratoire (CERN = Conseil Européen pour la Recherche Nucléaire), qui a été créé il y a plus de 60 ans maintenant (1954), a pour mission essentielle de fournir aux physiciens du monde entier un complexe d’accélérateurs de particules alimentant de nombreuses expériences internationales dédiées à la compréhension des composants de la matière et des forces qui agissent entre eux (en gros répondre aux questions naïves : de quoi l’univers - dont nous-mêmes - est fait et comment ça marche ?). Il regroupe 23 états membres européens qui contribuent selon leur PIB et de nombreux états associés du monde entier (USA, Russie, Inde, Chine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etc</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 qui contribuent par des équipements spécifiques). </a:t>
            </a:r>
          </a:p>
          <a:p>
            <a:pPr algn="just">
              <a:spcAft>
                <a:spcPts val="0"/>
              </a:spcAft>
            </a:pP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C’est actuellement le laboratoire unique au monde qui permet d’atteindre les énergies les plus élevées grâce au LHC (Large Hadron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Collider</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mis en œuvre en 2010), le collisionneur de protons le plus puissant du monde permettant d’atteindre 13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TeV</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Tera</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-électron volts). Cela revient </a:t>
            </a:r>
            <a:r>
              <a:rPr lang="fr-FR" sz="2200" dirty="0" smtClean="0">
                <a:latin typeface="Times" panose="02020603050405020304" pitchFamily="18" charset="0"/>
                <a:ea typeface="Times New Roman" panose="02020603050405020304" pitchFamily="18" charset="0"/>
                <a:cs typeface="Times New Roman" panose="02020603050405020304" pitchFamily="18" charset="0"/>
              </a:rPr>
              <a:t>à </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approcher de quelques picosecondes les conditions extrêmes qui ont régné au moment du Big-Bang, instants où le boson de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Higgs</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cette particule tant attendue depuis une quarantaine d’années, a contribué à structurer notre univers (pour rappel : cette particule est responsable de la masse des particules élémentaires). </a:t>
            </a:r>
          </a:p>
          <a:p>
            <a:pPr algn="just">
              <a:spcAft>
                <a:spcPts val="0"/>
              </a:spcAft>
            </a:pP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Le LHC est situé 100 m sous terre, il a une circonférence de 27 km, et est équipé de quatre grandes expériences (ATLAS, CMS,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LHCb</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et ALICE) situées dans quatre cavernes. Ce sont ATLAS et CMS, les deux plus grosses expériences, qui ont mis en évidence le boson de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Higgs</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a:t>
            </a:r>
            <a:endParaRPr lang="fr-FR" sz="2200" dirty="0">
              <a:effectLst/>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36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350" y="446910"/>
            <a:ext cx="10233213" cy="1785104"/>
          </a:xfrm>
          <a:prstGeom prst="rect">
            <a:avLst/>
          </a:prstGeom>
        </p:spPr>
        <p:txBody>
          <a:bodyPr wrap="square">
            <a:spAutoFit/>
          </a:bodyPr>
          <a:lstStyle/>
          <a:p>
            <a:pPr algn="just">
              <a:spcAft>
                <a:spcPts val="0"/>
              </a:spcAft>
            </a:pP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Deux visites du CERN ont donc été organisées le 3 et 23 mars 2017 avec l’aide de chercheurs CNRS de Lyon (plus précisément de l’Institut de Physique Nucléaire de Lyon) basés au CERN et travaillant dans l’une des expériences (CMS) qui a observé en 2012 le fameux boson de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Higgs</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a:t>
            </a:r>
          </a:p>
          <a:p>
            <a:pPr algn="just">
              <a:spcAft>
                <a:spcPts val="0"/>
              </a:spcAft>
            </a:pP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a:t>
            </a:r>
            <a:endParaRPr lang="fr-FR" sz="2200" dirty="0">
              <a:effectLst/>
              <a:latin typeface="Times"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72350" y="2232014"/>
            <a:ext cx="10408025" cy="4154984"/>
          </a:xfrm>
          <a:prstGeom prst="rect">
            <a:avLst/>
          </a:prstGeom>
        </p:spPr>
        <p:txBody>
          <a:bodyPr wrap="square">
            <a:spAutoFit/>
          </a:bodyPr>
          <a:lstStyle/>
          <a:p>
            <a:pPr algn="just">
              <a:spcAft>
                <a:spcPts val="0"/>
              </a:spcAft>
            </a:pP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Chacune des visites a été réalisée en deux (ou trois) étapes :</a:t>
            </a:r>
          </a:p>
          <a:p>
            <a:pPr algn="just">
              <a:spcAft>
                <a:spcPts val="0"/>
              </a:spcAft>
            </a:pP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a:t>
            </a:r>
          </a:p>
          <a:p>
            <a:pPr marL="342900" lvl="0" indent="-342900" algn="just">
              <a:spcAft>
                <a:spcPts val="0"/>
              </a:spcAft>
              <a:buFont typeface="Times" panose="02020603050405020304" pitchFamily="18" charset="0"/>
              <a:buChar char="-"/>
            </a:pP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Arrivée en milieu de matinée sur le site du CERN, à 10 km environ avant le centre de Genève et tout proche de la frontière franco-suisse et de la commune de St Genis-Pouilly. L’entrée principale du laboratoire où sont enregistrés les visiteurs est facilement repérable grâce à une structure imposante tout en bois appelée le Globe (offerte par la Suisse) et qui abrite de façon permanente une exposition dédiée à ‘la physique des deux infinis’ (de l’infiniment petit à l’infiniment grand), expliquant la finalité des recherches dans ce domaine de physique fondamentale. Sur le chemin du restaurant, nous avons pu visiter les restes du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Synchro-cyclotron</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(SC) à protons, premier accélérateur de 600 MeV du CERN mis en œuvre en 1959 et maintenant </a:t>
            </a:r>
            <a:r>
              <a:rPr lang="fr-FR" sz="2200" smtClean="0">
                <a:effectLst/>
                <a:latin typeface="Times" panose="02020603050405020304" pitchFamily="18" charset="0"/>
                <a:ea typeface="Times New Roman" panose="02020603050405020304" pitchFamily="18" charset="0"/>
                <a:cs typeface="Times New Roman" panose="02020603050405020304" pitchFamily="18" charset="0"/>
              </a:rPr>
              <a:t>arrêté depuis 1990. </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Visite guidée par Maxime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Gouzevitch</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jeune Chargé de Recherche au CNRS travaillant dans CMS.</a:t>
            </a:r>
            <a:endParaRPr lang="fr-FR" sz="2200" dirty="0">
              <a:effectLst/>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06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412" y="672353"/>
            <a:ext cx="10999694" cy="5693866"/>
          </a:xfrm>
          <a:prstGeom prst="rect">
            <a:avLst/>
          </a:prstGeom>
        </p:spPr>
        <p:txBody>
          <a:bodyPr wrap="square">
            <a:spAutoFit/>
          </a:bodyPr>
          <a:lstStyle/>
          <a:p>
            <a:pPr marL="342900" lvl="0" indent="-342900" algn="just">
              <a:spcAft>
                <a:spcPts val="0"/>
              </a:spcAft>
              <a:buFont typeface="Times" panose="02020603050405020304" pitchFamily="18" charset="0"/>
              <a:buChar char="-"/>
            </a:pP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Après un repas sur le site principal (restaurant self où l’on côtoie des chercheurs/ingénieurs du monde entier, mais aussi de très nombreux étudiants et jeunes lycéens en voyage d’étude), départ pour le village de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Cessy</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dans le pays de Gex où se situe l’expérience CMS. Sur le site du puits P5 de CMS, accueil en surface par notre ‘guide’ Jean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Fay</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Directeur de Recherche au CNRS, qui nous présente l’expérience et annonce les points forts de la visite. Ensuite descente auprès du détecteur CMS, gigantesque empilage de détecteurs complexes de 14000 tonnes … C’est vraiment un aperçu impressionnant de ce qu’est la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Big</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Science’. Cette descente auprès du détecteur ne peut se faire qu’en hiver, lorsque le LHC est arrêté. Les commentaires et explications de J. </a:t>
            </a:r>
            <a:r>
              <a:rPr lang="fr-FR" sz="2200" dirty="0" err="1" smtClean="0">
                <a:effectLst/>
                <a:latin typeface="Times" panose="02020603050405020304" pitchFamily="18" charset="0"/>
                <a:ea typeface="Times New Roman" panose="02020603050405020304" pitchFamily="18" charset="0"/>
                <a:cs typeface="Times New Roman" panose="02020603050405020304" pitchFamily="18" charset="0"/>
              </a:rPr>
              <a:t>Fay</a:t>
            </a: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 ont rendu cette visite passionnante qui a duré au moins deux bonnes heures.</a:t>
            </a:r>
          </a:p>
          <a:p>
            <a:pPr marL="342900" lvl="0" indent="-342900" algn="just">
              <a:spcAft>
                <a:spcPts val="0"/>
              </a:spcAft>
              <a:buFont typeface="Times" panose="02020603050405020304" pitchFamily="18" charset="0"/>
              <a:buChar char="-"/>
            </a:pPr>
            <a:r>
              <a:rPr lang="fr-FR" sz="2200" dirty="0" smtClean="0">
                <a:effectLst/>
                <a:latin typeface="Times" panose="02020603050405020304" pitchFamily="18" charset="0"/>
                <a:ea typeface="Times New Roman" panose="02020603050405020304" pitchFamily="18" charset="0"/>
                <a:cs typeface="Times New Roman" panose="02020603050405020304" pitchFamily="18" charset="0"/>
              </a:rPr>
              <a:t>Enfin retour sur le site principal en terminant (pour certains d’entre nous) la journée par une rapide visite du ‘Microcosme’, situé en face du Globe, qui expose de façon permanente à la manière d’un ‘mini Palais des Sciences’ les techniques d’accélération et de détection des particules. Si l’on veut, on peut y rester une journée entière tant ce qui est présenté est riche et fait de façon pédagogique.</a:t>
            </a:r>
            <a:endParaRPr lang="fr-FR" sz="1200" dirty="0" smtClean="0">
              <a:latin typeface="Times"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Times" panose="02020603050405020304" pitchFamily="18" charset="0"/>
              <a:buChar char="-"/>
            </a:pPr>
            <a:endParaRPr lang="fr-FR" sz="1200" dirty="0">
              <a:effectLst/>
              <a:latin typeface="Times"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Times" panose="02020603050405020304" pitchFamily="18" charset="0"/>
              <a:buChar char="-"/>
            </a:pPr>
            <a:r>
              <a:rPr lang="fr-FR" sz="2200" dirty="0" smtClean="0">
                <a:latin typeface="Times" panose="02020603050405020304" pitchFamily="18" charset="0"/>
                <a:ea typeface="Times New Roman" panose="02020603050405020304" pitchFamily="18" charset="0"/>
                <a:cs typeface="Times New Roman" panose="02020603050405020304" pitchFamily="18" charset="0"/>
              </a:rPr>
              <a:t>Illustration des visites par les photos ci-dessous</a:t>
            </a:r>
            <a:endParaRPr lang="fr-FR" sz="2200" dirty="0" smtClean="0">
              <a:effectLst/>
              <a:latin typeface="Times"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19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95835" y="43837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28" y="4052854"/>
            <a:ext cx="3818965" cy="254461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MG_78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774" y="189474"/>
            <a:ext cx="5333271" cy="373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DSC_43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3752" y="189474"/>
            <a:ext cx="3639390" cy="449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5082986" y="5325159"/>
            <a:ext cx="6884895" cy="1477328"/>
          </a:xfrm>
          <a:prstGeom prst="rect">
            <a:avLst/>
          </a:prstGeom>
          <a:noFill/>
        </p:spPr>
        <p:txBody>
          <a:bodyPr wrap="square" rtlCol="0">
            <a:spAutoFit/>
          </a:bodyPr>
          <a:lstStyle/>
          <a:p>
            <a:r>
              <a:rPr lang="fr-FR" dirty="0" smtClean="0"/>
              <a:t>En haut à gauche: le Globe avec juste devant et horizontal en bleu un prototype d’aimant supraconducteur du LHC (12 m de long, plus de 1000 dans le LHC!)</a:t>
            </a:r>
          </a:p>
          <a:p>
            <a:r>
              <a:rPr lang="fr-FR" dirty="0" smtClean="0"/>
              <a:t>A gauche: dans le Globe; ci-dessus: une sculpture à côté du Globe retraçant les grandes découvertes scientifiques universelles </a:t>
            </a:r>
            <a:endParaRPr lang="fr-FR" dirty="0"/>
          </a:p>
        </p:txBody>
      </p:sp>
    </p:spTree>
    <p:extLst>
      <p:ext uri="{BB962C8B-B14F-4D97-AF65-F5344CB8AC3E}">
        <p14:creationId xmlns:p14="http://schemas.microsoft.com/office/powerpoint/2010/main" val="185703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C_51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10" y="59098"/>
            <a:ext cx="5145461" cy="341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DSC_5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810" y="3738282"/>
            <a:ext cx="5195748" cy="311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6104964" y="847165"/>
            <a:ext cx="5405718" cy="1754326"/>
          </a:xfrm>
          <a:prstGeom prst="rect">
            <a:avLst/>
          </a:prstGeom>
          <a:noFill/>
        </p:spPr>
        <p:txBody>
          <a:bodyPr wrap="square" rtlCol="0">
            <a:spAutoFit/>
          </a:bodyPr>
          <a:lstStyle/>
          <a:p>
            <a:r>
              <a:rPr lang="fr-FR" dirty="0" smtClean="0"/>
              <a:t>Le synchrocyclotron à protons de 600 MeV (premier accélérateur du CERN): en rouge la culasse de l’aimant, entourant en gris l’aimant et la chambre à vide où étaient accélérées les protons avant d’être extraits et de heurter des cibles dans une salle adjacente, équipée de détecteurs</a:t>
            </a:r>
            <a:endParaRPr lang="fr-FR" dirty="0"/>
          </a:p>
        </p:txBody>
      </p:sp>
      <p:sp>
        <p:nvSpPr>
          <p:cNvPr id="3" name="ZoneTexte 2"/>
          <p:cNvSpPr txBox="1"/>
          <p:nvPr/>
        </p:nvSpPr>
        <p:spPr>
          <a:xfrm>
            <a:off x="6387353" y="4184006"/>
            <a:ext cx="5217459" cy="2308324"/>
          </a:xfrm>
          <a:prstGeom prst="rect">
            <a:avLst/>
          </a:prstGeom>
          <a:noFill/>
        </p:spPr>
        <p:txBody>
          <a:bodyPr wrap="square" rtlCol="0">
            <a:spAutoFit/>
          </a:bodyPr>
          <a:lstStyle/>
          <a:p>
            <a:r>
              <a:rPr lang="fr-FR" dirty="0" smtClean="0"/>
              <a:t>La salle du synchrocyclotron: la galerie permet aux visiteurs (ici nos collègues de Grenoble le 23 mars) de contempler les différents élément de l’accélérateur.  Au fond les outils ad-hoc qui ont permis d’assembler le synchrocyclotron. Notre guide est au milieu, regardant l’objectif. Un film d’une dizaine de minutes est projeté : il retrace l’histoire du CERN et les grandes heures du synchrocyclotron</a:t>
            </a:r>
            <a:endParaRPr lang="fr-FR" dirty="0"/>
          </a:p>
        </p:txBody>
      </p:sp>
    </p:spTree>
    <p:extLst>
      <p:ext uri="{BB962C8B-B14F-4D97-AF65-F5344CB8AC3E}">
        <p14:creationId xmlns:p14="http://schemas.microsoft.com/office/powerpoint/2010/main" val="32809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G_75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4903413" cy="368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IMG_75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93" y="3752850"/>
            <a:ext cx="41814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903257" y="443754"/>
            <a:ext cx="5688107" cy="2862322"/>
          </a:xfrm>
          <a:prstGeom prst="rect">
            <a:avLst/>
          </a:prstGeom>
          <a:noFill/>
        </p:spPr>
        <p:txBody>
          <a:bodyPr wrap="square" rtlCol="0">
            <a:spAutoFit/>
          </a:bodyPr>
          <a:lstStyle/>
          <a:p>
            <a:r>
              <a:rPr lang="fr-FR" dirty="0" smtClean="0"/>
              <a:t>100 m sous terre et au milieu du détecteur CMS ouvert: des techniciens travaillent autour du tube à vide du faisceau (tube horizontal qui traverse le détecteur et dans lequel passent à presque la vitesse de la lumière les protons en sens inverse). On devine l’empilage des sous-détecteurs, chacun ayant une fonction bien définie (en tout plus de 80 millions de voies électroniques …). CMS pour Compact Muons </a:t>
            </a:r>
            <a:r>
              <a:rPr lang="fr-FR" dirty="0" err="1" smtClean="0"/>
              <a:t>Solenoid</a:t>
            </a:r>
            <a:r>
              <a:rPr lang="fr-FR" dirty="0"/>
              <a:t> </a:t>
            </a:r>
            <a:r>
              <a:rPr lang="fr-FR" dirty="0" smtClean="0"/>
              <a:t>(</a:t>
            </a:r>
            <a:r>
              <a:rPr lang="fr-FR" dirty="0" err="1" smtClean="0"/>
              <a:t>solénoide</a:t>
            </a:r>
            <a:r>
              <a:rPr lang="fr-FR" dirty="0" smtClean="0"/>
              <a:t> supra de 4 Teslas). En rouge, la culasse de l’aimant pour le retour de champ, instrumentée par des détecteurs en gris</a:t>
            </a:r>
            <a:endParaRPr lang="fr-FR" dirty="0"/>
          </a:p>
        </p:txBody>
      </p:sp>
      <p:sp>
        <p:nvSpPr>
          <p:cNvPr id="3" name="ZoneTexte 2"/>
          <p:cNvSpPr txBox="1"/>
          <p:nvPr/>
        </p:nvSpPr>
        <p:spPr>
          <a:xfrm>
            <a:off x="6360459" y="4639235"/>
            <a:ext cx="5042647" cy="1200329"/>
          </a:xfrm>
          <a:prstGeom prst="rect">
            <a:avLst/>
          </a:prstGeom>
          <a:noFill/>
        </p:spPr>
        <p:txBody>
          <a:bodyPr wrap="square" rtlCol="0">
            <a:spAutoFit/>
          </a:bodyPr>
          <a:lstStyle/>
          <a:p>
            <a:r>
              <a:rPr lang="fr-FR" dirty="0" smtClean="0"/>
              <a:t>Vue de ce qu’on appelle le ‘bouchon’, ensemble de sous-détecteurs qui vient fermer et rendre hermétique le détecteur CMS quand il est en opération</a:t>
            </a:r>
            <a:endParaRPr lang="fr-FR" dirty="0"/>
          </a:p>
        </p:txBody>
      </p:sp>
    </p:spTree>
    <p:extLst>
      <p:ext uri="{BB962C8B-B14F-4D97-AF65-F5344CB8AC3E}">
        <p14:creationId xmlns:p14="http://schemas.microsoft.com/office/powerpoint/2010/main" val="304152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C_10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15" y="180762"/>
            <a:ext cx="5427849" cy="308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IMG_75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916" y="3382810"/>
            <a:ext cx="5427848" cy="345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6831106" y="1398494"/>
            <a:ext cx="4948518" cy="1477328"/>
          </a:xfrm>
          <a:prstGeom prst="rect">
            <a:avLst/>
          </a:prstGeom>
          <a:noFill/>
        </p:spPr>
        <p:txBody>
          <a:bodyPr wrap="square" rtlCol="0">
            <a:spAutoFit/>
          </a:bodyPr>
          <a:lstStyle/>
          <a:p>
            <a:r>
              <a:rPr lang="fr-FR" dirty="0" smtClean="0"/>
              <a:t>Une partie de la salle de contrôle en surface de CMS: en opération quand le LHC réalise ses collisions (à partir d’avril de chaque année) les physiciens travaillent ici 24h sur 24 pour assurer la qualité des données en acquisition. </a:t>
            </a:r>
            <a:endParaRPr lang="fr-FR" dirty="0"/>
          </a:p>
        </p:txBody>
      </p:sp>
      <p:sp>
        <p:nvSpPr>
          <p:cNvPr id="3" name="ZoneTexte 2"/>
          <p:cNvSpPr txBox="1"/>
          <p:nvPr/>
        </p:nvSpPr>
        <p:spPr>
          <a:xfrm>
            <a:off x="6992471" y="4329953"/>
            <a:ext cx="4598894" cy="923330"/>
          </a:xfrm>
          <a:prstGeom prst="rect">
            <a:avLst/>
          </a:prstGeom>
          <a:noFill/>
        </p:spPr>
        <p:txBody>
          <a:bodyPr wrap="square" rtlCol="0">
            <a:spAutoFit/>
          </a:bodyPr>
          <a:lstStyle/>
          <a:p>
            <a:r>
              <a:rPr lang="fr-FR" dirty="0" smtClean="0"/>
              <a:t>En surface, de retour de la caverne, les commentaires vont bon train. Ici les collègues de Lyon le 3 mars</a:t>
            </a:r>
            <a:endParaRPr lang="fr-FR" dirty="0"/>
          </a:p>
        </p:txBody>
      </p:sp>
    </p:spTree>
    <p:extLst>
      <p:ext uri="{BB962C8B-B14F-4D97-AF65-F5344CB8AC3E}">
        <p14:creationId xmlns:p14="http://schemas.microsoft.com/office/powerpoint/2010/main" val="34087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C_10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4150378" cy="646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DSC_10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9165" y="114049"/>
            <a:ext cx="6239435" cy="409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526741" y="4975412"/>
            <a:ext cx="5943600" cy="1754326"/>
          </a:xfrm>
          <a:prstGeom prst="rect">
            <a:avLst/>
          </a:prstGeom>
          <a:noFill/>
        </p:spPr>
        <p:txBody>
          <a:bodyPr wrap="square" rtlCol="0">
            <a:spAutoFit/>
          </a:bodyPr>
          <a:lstStyle/>
          <a:p>
            <a:r>
              <a:rPr lang="fr-FR" dirty="0" smtClean="0"/>
              <a:t>Un aperçu de ‘</a:t>
            </a:r>
            <a:r>
              <a:rPr lang="fr-FR" dirty="0" err="1" smtClean="0"/>
              <a:t>Mocrocosme</a:t>
            </a:r>
            <a:r>
              <a:rPr lang="fr-FR" dirty="0" smtClean="0"/>
              <a:t>’: ci-dessus, les visiteurs suivent un parcours agrémenté de stations exposant les différentes technologies mises en œuvre (il y a même des véritables petites expériences). A gauche, dans la cour de Microcosme: la dernière grande chambre à bulles européennes est exposée …</a:t>
            </a:r>
            <a:endParaRPr lang="fr-FR" dirty="0"/>
          </a:p>
        </p:txBody>
      </p:sp>
    </p:spTree>
    <p:extLst>
      <p:ext uri="{BB962C8B-B14F-4D97-AF65-F5344CB8AC3E}">
        <p14:creationId xmlns:p14="http://schemas.microsoft.com/office/powerpoint/2010/main" val="19463903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1037</Words>
  <Application>Microsoft Office PowerPoint</Application>
  <PresentationFormat>Grand écran</PresentationFormat>
  <Paragraphs>37</Paragraphs>
  <Slides>10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Arial</vt:lpstr>
      <vt:lpstr>Calibri</vt:lpstr>
      <vt:lpstr>Calibri Light</vt:lpstr>
      <vt:lpstr>Times</vt:lpstr>
      <vt:lpstr>Times New Roman</vt:lpstr>
      <vt:lpstr>Thème Office</vt:lpstr>
      <vt:lpstr>Visites du CERN du 3 et 23 mars 2017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Visites du CERN</dc:title>
  <dc:creator>Bernard ILLE</dc:creator>
  <cp:lastModifiedBy>Liliane</cp:lastModifiedBy>
  <cp:revision>25</cp:revision>
  <dcterms:created xsi:type="dcterms:W3CDTF">2017-11-29T17:23:43Z</dcterms:created>
  <dcterms:modified xsi:type="dcterms:W3CDTF">2017-12-06T12:03:35Z</dcterms:modified>
</cp:coreProperties>
</file>